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A"/>
    <a:srgbClr val="6A7F10"/>
    <a:srgbClr val="A1D8E0"/>
    <a:srgbClr val="B0C7E2"/>
    <a:srgbClr val="FAFFBD"/>
    <a:srgbClr val="A8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0" d="100"/>
          <a:sy n="20" d="100"/>
        </p:scale>
        <p:origin x="-1914" y="30"/>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6/2/2013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6/2/2013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6/2/2013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6/2/2013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6/2/2013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6/2/2013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6/2/2013</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HP-Elitebook\repos\avionics-cad\av3\rocketnet-hub\poster\schematic-combin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856" y="6526608"/>
            <a:ext cx="46824901" cy="23315613"/>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83773" y="0"/>
            <a:ext cx="43107428" cy="28575000"/>
          </a:xfrm>
          <a:noFill/>
        </p:spPr>
        <p:txBody>
          <a:bodyPr>
            <a:normAutofit/>
          </a:bodyPr>
          <a:lstStyle/>
          <a:p>
            <a:endParaRPr lang="en-US" sz="19000" b="1" dirty="0">
              <a:solidFill>
                <a:srgbClr val="FAFFBD"/>
              </a:solidFill>
            </a:endParaRPr>
          </a:p>
        </p:txBody>
      </p:sp>
      <p:pic>
        <p:nvPicPr>
          <p:cNvPr id="4" name="Picture 3" descr="psu-mcecs_logo.jpg"/>
          <p:cNvPicPr>
            <a:picLocks noChangeAspect="1"/>
          </p:cNvPicPr>
          <p:nvPr/>
        </p:nvPicPr>
        <p:blipFill>
          <a:blip r:embed="rId3"/>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sp>
        <p:nvSpPr>
          <p:cNvPr id="13" name="TextBox 12"/>
          <p:cNvSpPr txBox="1"/>
          <p:nvPr/>
        </p:nvSpPr>
        <p:spPr>
          <a:xfrm>
            <a:off x="2057400" y="5629512"/>
            <a:ext cx="13868400" cy="5337542"/>
          </a:xfrm>
          <a:prstGeom prst="rect">
            <a:avLst/>
          </a:prstGeom>
          <a:noFill/>
          <a:ln>
            <a:noFill/>
          </a:ln>
        </p:spPr>
        <p:txBody>
          <a:bodyPr wrap="square" lIns="73841" tIns="36921" rIns="73841" bIns="36921" rtlCol="0">
            <a:spAutoFit/>
          </a:bodyPr>
          <a:lstStyle/>
          <a:p>
            <a:r>
              <a:rPr lang="en-US" sz="7200" b="1" dirty="0" smtClean="0">
                <a:latin typeface="Verdana" pitchFamily="34" charset="0"/>
              </a:rPr>
              <a:t>Overview</a:t>
            </a:r>
          </a:p>
          <a:p>
            <a:r>
              <a:rPr lang="en-US" sz="3000" dirty="0" smtClean="0">
                <a:latin typeface="Verdana" pitchFamily="34" charset="0"/>
              </a:rPr>
              <a:t>The capstone sponsor, Portland State Aerospace Society (PSAS) designs, builds, and launches high power rockets. Their 2013 Capstone project  is a power management and communications solution for use in both their current and next generation launch vehicles.  To accommodate the size and weight restrictions imposed by the physical characteristic of the current launch vehicle, the decision was made to pursue a highly integrated solution which would provide for all the power management functions as well as provide low latency communication between all of the electronic subsystems used in-flight.</a:t>
            </a:r>
          </a:p>
        </p:txBody>
      </p:sp>
      <p:sp>
        <p:nvSpPr>
          <p:cNvPr id="14" name="TextBox 13"/>
          <p:cNvSpPr txBox="1"/>
          <p:nvPr/>
        </p:nvSpPr>
        <p:spPr>
          <a:xfrm>
            <a:off x="221673" y="571500"/>
            <a:ext cx="43891200" cy="3053637"/>
          </a:xfrm>
          <a:prstGeom prst="rect">
            <a:avLst/>
          </a:prstGeom>
          <a:solidFill>
            <a:schemeClr val="accent3">
              <a:lumMod val="40000"/>
              <a:lumOff val="60000"/>
            </a:schemeClr>
          </a:solidFill>
        </p:spPr>
        <p:txBody>
          <a:bodyPr wrap="square" lIns="73841" tIns="36921" rIns="73841" bIns="36921" rtlCol="0">
            <a:spAutoFit/>
          </a:bodyPr>
          <a:lstStyle/>
          <a:p>
            <a:r>
              <a:rPr lang="en-US" sz="19000" dirty="0" smtClean="0">
                <a:solidFill>
                  <a:srgbClr val="6A7F10"/>
                </a:solidFill>
              </a:rPr>
              <a:t>	</a:t>
            </a:r>
            <a:endParaRPr lang="en-US" sz="19000" b="1" dirty="0">
              <a:solidFill>
                <a:srgbClr val="6A7F10"/>
              </a:solidFill>
              <a:latin typeface="Garamond" pitchFamily="18" charset="0"/>
            </a:endParaRPr>
          </a:p>
        </p:txBody>
      </p:sp>
      <p:sp>
        <p:nvSpPr>
          <p:cNvPr id="15" name="Rectangle 14"/>
          <p:cNvSpPr/>
          <p:nvPr/>
        </p:nvSpPr>
        <p:spPr>
          <a:xfrm flipH="1">
            <a:off x="1" y="0"/>
            <a:ext cx="391885" cy="329184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841" tIns="36921" rIns="73841" bIns="36921" rtlCol="0" anchor="ctr"/>
          <a:lstStyle/>
          <a:p>
            <a:pPr algn="ctr"/>
            <a:endParaRPr lang="en-US"/>
          </a:p>
        </p:txBody>
      </p:sp>
      <p:sp>
        <p:nvSpPr>
          <p:cNvPr id="16" name="Rectangle 15"/>
          <p:cNvSpPr/>
          <p:nvPr/>
        </p:nvSpPr>
        <p:spPr>
          <a:xfrm flipH="1">
            <a:off x="391887" y="0"/>
            <a:ext cx="391885" cy="32918400"/>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841" tIns="36921" rIns="73841" bIns="36921" rtlCol="0" anchor="ctr"/>
          <a:lstStyle/>
          <a:p>
            <a:pPr algn="ctr"/>
            <a:endParaRPr lang="en-US"/>
          </a:p>
        </p:txBody>
      </p:sp>
      <p:sp>
        <p:nvSpPr>
          <p:cNvPr id="10" name="TextBox 9"/>
          <p:cNvSpPr txBox="1"/>
          <p:nvPr/>
        </p:nvSpPr>
        <p:spPr>
          <a:xfrm>
            <a:off x="997527" y="832563"/>
            <a:ext cx="42893673" cy="2505998"/>
          </a:xfrm>
          <a:prstGeom prst="rect">
            <a:avLst/>
          </a:prstGeom>
          <a:solidFill>
            <a:schemeClr val="accent3">
              <a:lumMod val="20000"/>
              <a:lumOff val="80000"/>
            </a:schemeClr>
          </a:solidFill>
          <a:ln>
            <a:solidFill>
              <a:schemeClr val="accent3"/>
            </a:solidFill>
          </a:ln>
        </p:spPr>
        <p:txBody>
          <a:bodyPr wrap="square" lIns="73841" tIns="36921" rIns="73841" bIns="36921" rtlCol="0">
            <a:spAutoFit/>
          </a:bodyPr>
          <a:lstStyle/>
          <a:p>
            <a:pPr algn="ctr"/>
            <a:r>
              <a:rPr lang="en-US" sz="15800" b="1" cap="small" dirty="0" smtClean="0">
                <a:solidFill>
                  <a:srgbClr val="6A7F10"/>
                </a:solidFill>
                <a:latin typeface="Garamond" pitchFamily="18" charset="0"/>
              </a:rPr>
              <a:t>PSAS </a:t>
            </a:r>
            <a:r>
              <a:rPr lang="en-US" sz="15800" b="1" cap="small" dirty="0" err="1" smtClean="0">
                <a:solidFill>
                  <a:srgbClr val="6A7F10"/>
                </a:solidFill>
                <a:latin typeface="Garamond" pitchFamily="18" charset="0"/>
              </a:rPr>
              <a:t>RocketNet</a:t>
            </a:r>
            <a:r>
              <a:rPr lang="en-US" sz="15800" b="1" cap="small" dirty="0" smtClean="0">
                <a:solidFill>
                  <a:srgbClr val="6A7F10"/>
                </a:solidFill>
                <a:latin typeface="Garamond" pitchFamily="18" charset="0"/>
              </a:rPr>
              <a:t> Hub || Capstone 2012-2013</a:t>
            </a:r>
            <a:endParaRPr lang="en-US" sz="15800" b="1" cap="small" dirty="0">
              <a:solidFill>
                <a:srgbClr val="6A7F10"/>
              </a:solidFill>
              <a:latin typeface="Garamond" pitchFamily="18" charset="0"/>
            </a:endParaRPr>
          </a:p>
        </p:txBody>
      </p:sp>
      <p:sp>
        <p:nvSpPr>
          <p:cNvPr id="12" name="TextBox 11"/>
          <p:cNvSpPr txBox="1"/>
          <p:nvPr/>
        </p:nvSpPr>
        <p:spPr>
          <a:xfrm>
            <a:off x="2057400" y="12367438"/>
            <a:ext cx="13868400" cy="5816977"/>
          </a:xfrm>
          <a:prstGeom prst="rect">
            <a:avLst/>
          </a:prstGeom>
          <a:noFill/>
        </p:spPr>
        <p:txBody>
          <a:bodyPr wrap="square" rtlCol="0">
            <a:spAutoFit/>
          </a:bodyPr>
          <a:lstStyle/>
          <a:p>
            <a:r>
              <a:rPr lang="en-US" sz="7200" b="1" dirty="0" smtClean="0">
                <a:latin typeface="Verdana" pitchFamily="34" charset="0"/>
              </a:rPr>
              <a:t>Requirements</a:t>
            </a:r>
          </a:p>
          <a:p>
            <a:r>
              <a:rPr lang="en-US" sz="3000" dirty="0" smtClean="0">
                <a:latin typeface="Verdana" pitchFamily="34" charset="0"/>
              </a:rPr>
              <a:t>The board should contain the following:</a:t>
            </a:r>
          </a:p>
          <a:p>
            <a:pPr marL="1143000" indent="-1143000">
              <a:buFont typeface="Arial" pitchFamily="34" charset="0"/>
              <a:buChar char="•"/>
            </a:pPr>
            <a:r>
              <a:rPr lang="en-US" sz="3000" dirty="0" smtClean="0">
                <a:latin typeface="Verdana" pitchFamily="34" charset="0"/>
              </a:rPr>
              <a:t>Support at least seven independent nodes</a:t>
            </a:r>
            <a:endParaRPr lang="en-US" sz="3000" dirty="0">
              <a:latin typeface="Verdana" pitchFamily="34" charset="0"/>
            </a:endParaRPr>
          </a:p>
          <a:p>
            <a:pPr marL="1143000" indent="-1143000">
              <a:buFont typeface="Arial" pitchFamily="34" charset="0"/>
              <a:buChar char="•"/>
            </a:pPr>
            <a:r>
              <a:rPr lang="en-US" sz="3000" dirty="0" smtClean="0">
                <a:latin typeface="Verdana" pitchFamily="34" charset="0"/>
              </a:rPr>
              <a:t>High reliability and fail-safe  design</a:t>
            </a:r>
          </a:p>
          <a:p>
            <a:pPr marL="1143000" indent="-1143000">
              <a:buFont typeface="Arial" pitchFamily="34" charset="0"/>
              <a:buChar char="•"/>
            </a:pPr>
            <a:r>
              <a:rPr lang="en-US" sz="3000" dirty="0" smtClean="0">
                <a:latin typeface="Verdana" pitchFamily="34" charset="0"/>
              </a:rPr>
              <a:t>Provide low latency inter-node communications using a common protocol</a:t>
            </a:r>
            <a:endParaRPr lang="en-US" sz="3000" dirty="0">
              <a:latin typeface="Verdana" pitchFamily="34" charset="0"/>
            </a:endParaRPr>
          </a:p>
          <a:p>
            <a:pPr marL="1143000" indent="-1143000">
              <a:buFont typeface="Arial" pitchFamily="34" charset="0"/>
              <a:buChar char="•"/>
            </a:pPr>
            <a:r>
              <a:rPr lang="en-US" sz="3000" dirty="0" smtClean="0">
                <a:latin typeface="Verdana" pitchFamily="34" charset="0"/>
              </a:rPr>
              <a:t>Independent power management for each node in-flight and battery management pre-flight</a:t>
            </a:r>
          </a:p>
          <a:p>
            <a:pPr marL="1143000" indent="-1143000">
              <a:buFont typeface="Arial" pitchFamily="34" charset="0"/>
              <a:buChar char="•"/>
            </a:pPr>
            <a:r>
              <a:rPr lang="en-US" sz="3000" dirty="0" smtClean="0">
                <a:latin typeface="Verdana" pitchFamily="34" charset="0"/>
              </a:rPr>
              <a:t>High efficiency switching power regulation from high voltage battery pack and low voltage logic</a:t>
            </a:r>
          </a:p>
          <a:p>
            <a:pPr marL="1143000" indent="-1143000">
              <a:buFont typeface="Arial" pitchFamily="34" charset="0"/>
              <a:buChar char="•"/>
            </a:pPr>
            <a:r>
              <a:rPr lang="en-US" sz="3000" dirty="0" smtClean="0">
                <a:latin typeface="Verdana" pitchFamily="34" charset="0"/>
              </a:rPr>
              <a:t>Low-power consumption when in standby mode</a:t>
            </a:r>
          </a:p>
        </p:txBody>
      </p:sp>
      <p:sp>
        <p:nvSpPr>
          <p:cNvPr id="21" name="TextBox 20"/>
          <p:cNvSpPr txBox="1"/>
          <p:nvPr/>
        </p:nvSpPr>
        <p:spPr>
          <a:xfrm>
            <a:off x="18023156" y="5629512"/>
            <a:ext cx="23414048" cy="10895290"/>
          </a:xfrm>
          <a:prstGeom prst="rect">
            <a:avLst/>
          </a:prstGeom>
          <a:noFill/>
        </p:spPr>
        <p:txBody>
          <a:bodyPr wrap="square" rtlCol="0">
            <a:spAutoFit/>
          </a:bodyPr>
          <a:lstStyle/>
          <a:p>
            <a:r>
              <a:rPr lang="en-US" sz="7200" b="1" dirty="0" smtClean="0">
                <a:latin typeface="Verdana" pitchFamily="34" charset="0"/>
              </a:rPr>
              <a:t>Subsystems Design</a:t>
            </a:r>
            <a:endParaRPr lang="en-US" sz="7200" b="1" dirty="0">
              <a:latin typeface="Verdana" pitchFamily="34" charset="0"/>
            </a:endParaRPr>
          </a:p>
          <a:p>
            <a:r>
              <a:rPr lang="en-US" sz="3000" dirty="0" smtClean="0">
                <a:latin typeface="Verdana" pitchFamily="34" charset="0"/>
              </a:rPr>
              <a:t>Communications:</a:t>
            </a:r>
            <a:endParaRPr lang="en-US" sz="3000" dirty="0">
              <a:latin typeface="Verdana" pitchFamily="34" charset="0"/>
            </a:endParaRPr>
          </a:p>
          <a:p>
            <a:r>
              <a:rPr lang="en-US" sz="3000" dirty="0" smtClean="0">
                <a:latin typeface="Verdana" pitchFamily="34" charset="0"/>
              </a:rPr>
              <a:t>Initially specified as USB, the communications subsystem was then changed to operate using the CAN Bus due to latency. This was then re-specified again to use 100Mbps Ethernet.  An 10/100 Mbps 8+1 port switch-on-chip from </a:t>
            </a:r>
            <a:r>
              <a:rPr lang="en-US" sz="3000" dirty="0" err="1" smtClean="0">
                <a:latin typeface="Verdana" pitchFamily="34" charset="0"/>
              </a:rPr>
              <a:t>Micrel</a:t>
            </a:r>
            <a:r>
              <a:rPr lang="en-US" sz="3000" dirty="0" smtClean="0">
                <a:latin typeface="Verdana" pitchFamily="34" charset="0"/>
              </a:rPr>
              <a:t> was selected as it was the only device with the required functionality available to small scale designers. </a:t>
            </a:r>
            <a:endParaRPr lang="en-US" sz="3000" dirty="0">
              <a:latin typeface="Verdana" pitchFamily="34" charset="0"/>
            </a:endParaRPr>
          </a:p>
          <a:p>
            <a:endParaRPr lang="en-US" sz="3000" dirty="0">
              <a:latin typeface="Verdana" pitchFamily="34" charset="0"/>
            </a:endParaRPr>
          </a:p>
          <a:p>
            <a:r>
              <a:rPr lang="en-US" sz="3000" dirty="0">
                <a:latin typeface="Verdana" pitchFamily="34" charset="0"/>
              </a:rPr>
              <a:t>Microcontroller:</a:t>
            </a:r>
          </a:p>
          <a:p>
            <a:r>
              <a:rPr lang="en-US" sz="3000" dirty="0" smtClean="0">
                <a:latin typeface="Verdana" pitchFamily="34" charset="0"/>
              </a:rPr>
              <a:t>PSAS  has made the switch to STM32 microcontrollers for their nodes and requested that the same MCU be used to control this board. It is a compact ARM Cortex based microcontroller that is well suited to scalable embedded designs. The MCU’s primary functions are to control the battery charger, Ethernet switch, and each node’s power switch. Secondary functions are monitoring the battery’s charge state, current consumption of each node, and to reset the Ethernet switch in case it faults.</a:t>
            </a:r>
            <a:endParaRPr lang="en-US" sz="3000" dirty="0">
              <a:latin typeface="Verdana" pitchFamily="34" charset="0"/>
            </a:endParaRPr>
          </a:p>
          <a:p>
            <a:endParaRPr lang="en-US" sz="3000" dirty="0" smtClean="0">
              <a:latin typeface="Verdana" pitchFamily="34" charset="0"/>
            </a:endParaRPr>
          </a:p>
          <a:p>
            <a:r>
              <a:rPr lang="en-US" sz="3000" dirty="0" smtClean="0">
                <a:latin typeface="Verdana" pitchFamily="34" charset="0"/>
              </a:rPr>
              <a:t>Power Domains:</a:t>
            </a:r>
          </a:p>
          <a:p>
            <a:r>
              <a:rPr lang="en-US" sz="3000" dirty="0" smtClean="0">
                <a:latin typeface="Verdana" pitchFamily="34" charset="0"/>
              </a:rPr>
              <a:t>The complexity of the this project was greatly increased by the requirement to accommodate five separate power domains on the same board. There are two primary supplies, an 18VDC external supply and a 4-cell </a:t>
            </a:r>
            <a:r>
              <a:rPr lang="en-US" sz="3000" dirty="0" err="1" smtClean="0">
                <a:latin typeface="Verdana" pitchFamily="34" charset="0"/>
              </a:rPr>
              <a:t>LiPo</a:t>
            </a:r>
            <a:r>
              <a:rPr lang="en-US" sz="3000" dirty="0" smtClean="0">
                <a:latin typeface="Verdana" pitchFamily="34" charset="0"/>
              </a:rPr>
              <a:t> battery stack. These feed the high voltage rail that powers the seven nodes and the 3.3V switching regulator. The 3.3V power domain supplies the onboard logic and a 2.1V LDO . The 2.1V power domain is used by the Ethernet  switch.</a:t>
            </a:r>
          </a:p>
          <a:p>
            <a:endParaRPr lang="en-US" sz="3000" dirty="0">
              <a:latin typeface="Verdana" pitchFamily="34" charset="0"/>
            </a:endParaRPr>
          </a:p>
          <a:p>
            <a:r>
              <a:rPr lang="en-US" sz="3000" dirty="0" smtClean="0">
                <a:latin typeface="Verdana" pitchFamily="34" charset="0"/>
              </a:rPr>
              <a:t>Power Distribution:</a:t>
            </a:r>
          </a:p>
          <a:p>
            <a:r>
              <a:rPr lang="en-US" sz="3000" dirty="0" smtClean="0">
                <a:latin typeface="Verdana" pitchFamily="34" charset="0"/>
              </a:rPr>
              <a:t>Each of the seven nodes can be switched on or off by use of a hot swop controller with integrated power FET. This solution allows for current ramping when a node is turned on, power fault handling, and current monitoring.</a:t>
            </a:r>
            <a:endParaRPr lang="en-US" sz="3000" dirty="0">
              <a:latin typeface="Verdana" pitchFamily="34" charset="0"/>
            </a:endParaRPr>
          </a:p>
        </p:txBody>
      </p:sp>
      <p:sp>
        <p:nvSpPr>
          <p:cNvPr id="2" name="TextBox 1"/>
          <p:cNvSpPr txBox="1"/>
          <p:nvPr/>
        </p:nvSpPr>
        <p:spPr>
          <a:xfrm>
            <a:off x="29012662" y="19699069"/>
            <a:ext cx="10357579" cy="646331"/>
          </a:xfrm>
          <a:prstGeom prst="rect">
            <a:avLst/>
          </a:prstGeom>
          <a:noFill/>
        </p:spPr>
        <p:txBody>
          <a:bodyPr wrap="none" rtlCol="0">
            <a:spAutoFit/>
          </a:bodyPr>
          <a:lstStyle/>
          <a:p>
            <a:r>
              <a:rPr lang="en-US" sz="3600" b="1" dirty="0" err="1" smtClean="0"/>
              <a:t>RocketNet</a:t>
            </a:r>
            <a:r>
              <a:rPr lang="en-US" sz="3600" b="1" dirty="0" smtClean="0"/>
              <a:t> </a:t>
            </a:r>
            <a:r>
              <a:rPr lang="en-US" sz="3600" b="1" dirty="0"/>
              <a:t>P</a:t>
            </a:r>
            <a:r>
              <a:rPr lang="en-US" sz="3600" b="1" dirty="0" smtClean="0"/>
              <a:t>ower and Data Distribution Board Layout</a:t>
            </a:r>
            <a:endParaRPr lang="en-US" sz="3600" b="1" dirty="0"/>
          </a:p>
        </p:txBody>
      </p:sp>
      <p:sp>
        <p:nvSpPr>
          <p:cNvPr id="6" name="TextBox 5"/>
          <p:cNvSpPr txBox="1"/>
          <p:nvPr/>
        </p:nvSpPr>
        <p:spPr>
          <a:xfrm>
            <a:off x="27813000" y="32035053"/>
            <a:ext cx="14695370" cy="584775"/>
          </a:xfrm>
          <a:prstGeom prst="rect">
            <a:avLst/>
          </a:prstGeom>
          <a:noFill/>
        </p:spPr>
        <p:txBody>
          <a:bodyPr wrap="none" rtlCol="0">
            <a:spAutoFit/>
          </a:bodyPr>
          <a:lstStyle/>
          <a:p>
            <a:r>
              <a:rPr lang="en-US" sz="3200" baseline="30000" dirty="0" smtClean="0"/>
              <a:t>†</a:t>
            </a:r>
            <a:r>
              <a:rPr lang="en-US" sz="3200" dirty="0" smtClean="0"/>
              <a:t>Background image is a screenshot of the STM32 microcontroller schematic in </a:t>
            </a:r>
            <a:r>
              <a:rPr lang="en-US" sz="3200" dirty="0" err="1" smtClean="0"/>
              <a:t>Eaglecad</a:t>
            </a:r>
            <a:endParaRPr lang="en-US" sz="3200" dirty="0"/>
          </a:p>
        </p:txBody>
      </p:sp>
      <p:sp>
        <p:nvSpPr>
          <p:cNvPr id="20" name="TextBox 19"/>
          <p:cNvSpPr txBox="1"/>
          <p:nvPr/>
        </p:nvSpPr>
        <p:spPr>
          <a:xfrm>
            <a:off x="6096000" y="19927669"/>
            <a:ext cx="5037918" cy="646331"/>
          </a:xfrm>
          <a:prstGeom prst="rect">
            <a:avLst/>
          </a:prstGeom>
          <a:noFill/>
        </p:spPr>
        <p:txBody>
          <a:bodyPr wrap="none" rtlCol="0">
            <a:spAutoFit/>
          </a:bodyPr>
          <a:lstStyle/>
          <a:p>
            <a:r>
              <a:rPr lang="en-US" sz="3600" b="1" dirty="0" smtClean="0"/>
              <a:t>High-Level Block Diagram</a:t>
            </a:r>
            <a:endParaRPr lang="en-US" sz="3600" b="1" dirty="0"/>
          </a:p>
        </p:txBody>
      </p:sp>
      <p:sp>
        <p:nvSpPr>
          <p:cNvPr id="7" name="TextBox 6"/>
          <p:cNvSpPr txBox="1"/>
          <p:nvPr/>
        </p:nvSpPr>
        <p:spPr>
          <a:xfrm>
            <a:off x="2678230" y="3790544"/>
            <a:ext cx="39688970" cy="923330"/>
          </a:xfrm>
          <a:prstGeom prst="rect">
            <a:avLst/>
          </a:prstGeom>
          <a:noFill/>
        </p:spPr>
        <p:txBody>
          <a:bodyPr wrap="square" rtlCol="0">
            <a:spAutoFit/>
          </a:bodyPr>
          <a:lstStyle/>
          <a:p>
            <a:r>
              <a:rPr lang="en-US" sz="5400" dirty="0" smtClean="0"/>
              <a:t>Sponsor---Andrew Greenberg | Members--Jackson Pugh---Michael Woodruff---JJ Hartley | </a:t>
            </a:r>
            <a:r>
              <a:rPr lang="en-US" sz="5400" smtClean="0"/>
              <a:t>Faculty Advisor---Dr</a:t>
            </a:r>
            <a:r>
              <a:rPr lang="en-US" sz="5400" dirty="0" smtClean="0"/>
              <a:t>. Richard Campbell</a:t>
            </a:r>
            <a:endParaRPr lang="en-US" sz="5400" dirty="0"/>
          </a:p>
        </p:txBody>
      </p:sp>
      <p:pic>
        <p:nvPicPr>
          <p:cNvPr id="9" name="Picture 2" descr="C:\Users\HP-Elitebook\Desktop\blockdia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0269200"/>
            <a:ext cx="13274255" cy="9326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HP-Elitebook\repos\avionics-cad\av3\rocketnet-hub\poster\layout-transpare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22400" y="20001809"/>
            <a:ext cx="14614804" cy="9639991"/>
          </a:xfrm>
          <a:prstGeom prst="rect">
            <a:avLst/>
          </a:prstGeom>
          <a:noFill/>
          <a:effectLst>
            <a:reflection blurRad="6350" stA="50000" endA="300" endPos="35000" dir="5400000" sy="-100000" algn="bl" rotWithShape="0"/>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775</TotalTime>
  <Words>496</Words>
  <Application>Microsoft Office PowerPoint</Application>
  <PresentationFormat>Custom</PresentationFormat>
  <Paragraphs>29</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HP-Elitebook</cp:lastModifiedBy>
  <cp:revision>108</cp:revision>
  <dcterms:created xsi:type="dcterms:W3CDTF">2008-12-19T19:08:39Z</dcterms:created>
  <dcterms:modified xsi:type="dcterms:W3CDTF">2013-06-03T00:25:28Z</dcterms:modified>
</cp:coreProperties>
</file>